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449" autoAdjust="0"/>
  </p:normalViewPr>
  <p:slideViewPr>
    <p:cSldViewPr>
      <p:cViewPr varScale="1">
        <p:scale>
          <a:sx n="35" d="100"/>
          <a:sy n="35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5CC0D-8C9E-45A5-B19F-FC5DF2DA82C7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896CD-2E05-4B38-847E-3E14C681A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1326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262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50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64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33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907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540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93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96CD-2E05-4B38-847E-3E14C681AE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29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2FD8E4-FCA1-4D6B-BCC4-455F6EBA43A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D654B3-C0DE-4556-B75B-A3A69B7E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Health Promotion and Wellness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GNRS </a:t>
            </a:r>
            <a:r>
              <a:rPr lang="en-US" dirty="0" smtClean="0"/>
              <a:t>5521: Clinical Role Practicum Case Presentation</a:t>
            </a:r>
          </a:p>
          <a:p>
            <a:pPr marL="0" indent="0" algn="ctr">
              <a:buNone/>
            </a:pPr>
            <a:r>
              <a:rPr lang="en-US" dirty="0" smtClean="0"/>
              <a:t>by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Elizabeth Lopez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On</a:t>
            </a:r>
          </a:p>
          <a:p>
            <a:pPr marL="0" indent="0" algn="ctr">
              <a:buNone/>
            </a:pPr>
            <a:r>
              <a:rPr lang="en-US" dirty="0" smtClean="0"/>
              <a:t>January 27, 2014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____________________________________________</a:t>
            </a:r>
          </a:p>
          <a:p>
            <a:pPr marL="0" indent="0" algn="ctr">
              <a:buNone/>
            </a:pPr>
            <a:r>
              <a:rPr lang="en-US" dirty="0"/>
              <a:t> THE UNIVERSITY OF TEXAS MEDICAL BRANCH AT GALVESTON</a:t>
            </a:r>
          </a:p>
          <a:p>
            <a:pPr marL="0" indent="0" algn="ctr">
              <a:buNone/>
            </a:pPr>
            <a:r>
              <a:rPr lang="en-US" dirty="0"/>
              <a:t>SCHOOL OF NURSING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9753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VS</a:t>
            </a:r>
          </a:p>
          <a:p>
            <a:pPr lvl="2"/>
            <a:r>
              <a:rPr lang="en-US" dirty="0" smtClean="0"/>
              <a:t>130/48, 84</a:t>
            </a:r>
          </a:p>
          <a:p>
            <a:pPr lvl="2"/>
            <a:r>
              <a:rPr lang="en-US" dirty="0" smtClean="0"/>
              <a:t>121/69, 79</a:t>
            </a:r>
          </a:p>
          <a:p>
            <a:pPr lvl="2"/>
            <a:r>
              <a:rPr lang="en-US" dirty="0" smtClean="0"/>
              <a:t>129/64, 81</a:t>
            </a:r>
          </a:p>
          <a:p>
            <a:pPr lvl="2"/>
            <a:r>
              <a:rPr lang="en-US" dirty="0" smtClean="0"/>
              <a:t>114/77, 79</a:t>
            </a:r>
          </a:p>
          <a:p>
            <a:endParaRPr lang="en-US" dirty="0"/>
          </a:p>
          <a:p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ASA 81mg daily</a:t>
            </a:r>
          </a:p>
          <a:p>
            <a:pPr lvl="1"/>
            <a:r>
              <a:rPr lang="en-US" dirty="0" err="1" smtClean="0"/>
              <a:t>lisinopril</a:t>
            </a:r>
            <a:r>
              <a:rPr lang="en-US" dirty="0" smtClean="0"/>
              <a:t> </a:t>
            </a:r>
            <a:r>
              <a:rPr lang="en-US" dirty="0"/>
              <a:t>5mg </a:t>
            </a:r>
            <a:r>
              <a:rPr lang="en-US" dirty="0" smtClean="0"/>
              <a:t>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24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Type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 recommended diet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metformin </a:t>
            </a:r>
            <a:r>
              <a:rPr lang="en-US" dirty="0"/>
              <a:t>500mg </a:t>
            </a:r>
            <a:r>
              <a:rPr lang="en-US" dirty="0" smtClean="0"/>
              <a:t>BID</a:t>
            </a:r>
          </a:p>
          <a:p>
            <a:r>
              <a:rPr lang="en-US" dirty="0" smtClean="0"/>
              <a:t>HgA1c</a:t>
            </a:r>
          </a:p>
          <a:p>
            <a:pPr lvl="1"/>
            <a:r>
              <a:rPr lang="en-US" dirty="0" smtClean="0"/>
              <a:t>August = 9</a:t>
            </a:r>
          </a:p>
          <a:p>
            <a:pPr lvl="1"/>
            <a:r>
              <a:rPr lang="en-US" dirty="0" smtClean="0"/>
              <a:t>January = 7.1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937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Hyperlipidemia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cholesterol diet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Pravastatin </a:t>
            </a:r>
            <a:r>
              <a:rPr lang="en-US" dirty="0"/>
              <a:t>10mg </a:t>
            </a:r>
            <a:r>
              <a:rPr lang="en-US" dirty="0" smtClean="0"/>
              <a:t>daily</a:t>
            </a:r>
          </a:p>
          <a:p>
            <a:r>
              <a:rPr lang="en-US" dirty="0" smtClean="0"/>
              <a:t>Lipid Panel results in August 2013</a:t>
            </a:r>
          </a:p>
          <a:p>
            <a:pPr lvl="1"/>
            <a:r>
              <a:rPr lang="en-US" dirty="0" smtClean="0"/>
              <a:t>Total cholesterol = 245</a:t>
            </a:r>
          </a:p>
          <a:p>
            <a:pPr lvl="1"/>
            <a:r>
              <a:rPr lang="en-US" dirty="0" smtClean="0"/>
              <a:t>LDL = 120</a:t>
            </a:r>
          </a:p>
          <a:p>
            <a:pPr lvl="1"/>
            <a:r>
              <a:rPr lang="en-US" dirty="0" smtClean="0"/>
              <a:t>HDL = 44</a:t>
            </a:r>
          </a:p>
          <a:p>
            <a:pPr lvl="1"/>
            <a:r>
              <a:rPr lang="en-US" dirty="0" smtClean="0"/>
              <a:t>Triglycerides = 185</a:t>
            </a:r>
          </a:p>
          <a:p>
            <a:r>
              <a:rPr lang="en-US" dirty="0" smtClean="0"/>
              <a:t>Repeat lipid panel in February 2014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31100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symptoms</a:t>
            </a:r>
          </a:p>
          <a:p>
            <a:r>
              <a:rPr lang="en-US" dirty="0" smtClean="0"/>
              <a:t>Medications – PPI</a:t>
            </a:r>
          </a:p>
          <a:p>
            <a:pPr lvl="1"/>
            <a:r>
              <a:rPr lang="en-US" dirty="0" smtClean="0"/>
              <a:t>Omeprazole </a:t>
            </a:r>
            <a:r>
              <a:rPr lang="en-US" dirty="0"/>
              <a:t>20mg daily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633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Apnea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using CPAP machine at night</a:t>
            </a:r>
          </a:p>
          <a:p>
            <a:r>
              <a:rPr lang="en-US" dirty="0"/>
              <a:t>Continue weight loss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326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American Diabetes Association. Standards of medical care in diabetes—2014. Diabetes Care. 2014;37(</a:t>
            </a:r>
            <a:r>
              <a:rPr lang="en-US" sz="1800" dirty="0" err="1"/>
              <a:t>suppl</a:t>
            </a:r>
            <a:r>
              <a:rPr lang="en-US" sz="1800" dirty="0"/>
              <a:t> 1):</a:t>
            </a:r>
            <a:r>
              <a:rPr lang="en-US" sz="1800" dirty="0" smtClean="0"/>
              <a:t>S14-S80</a:t>
            </a:r>
          </a:p>
          <a:p>
            <a:r>
              <a:rPr lang="en-US" sz="1800" dirty="0" err="1" smtClean="0"/>
              <a:t>Kantz</a:t>
            </a:r>
            <a:r>
              <a:rPr lang="en-US" sz="1800" dirty="0" smtClean="0"/>
              <a:t>, P., </a:t>
            </a:r>
            <a:r>
              <a:rPr lang="en-US" sz="1800" dirty="0" err="1" smtClean="0"/>
              <a:t>Gerson</a:t>
            </a:r>
            <a:r>
              <a:rPr lang="en-US" sz="1800" dirty="0" smtClean="0"/>
              <a:t>, L., Vela, M. (2013). Diagnosis and Management of </a:t>
            </a:r>
            <a:r>
              <a:rPr lang="en-US" sz="1800" dirty="0" err="1" smtClean="0"/>
              <a:t>Gastroesophageal</a:t>
            </a:r>
            <a:r>
              <a:rPr lang="en-US" sz="1800" dirty="0" smtClean="0"/>
              <a:t> Reflux Disease. </a:t>
            </a:r>
            <a:r>
              <a:rPr lang="en-US" sz="1800" i="1" dirty="0" smtClean="0"/>
              <a:t>American College of Gastroenterology.</a:t>
            </a:r>
            <a:r>
              <a:rPr lang="en-US" sz="1800" dirty="0"/>
              <a:t> 108:308–328</a:t>
            </a:r>
            <a:endParaRPr lang="en-US" sz="1800" dirty="0" smtClean="0"/>
          </a:p>
          <a:p>
            <a:r>
              <a:rPr lang="en-US" sz="1800" dirty="0" smtClean="0"/>
              <a:t>Lee</a:t>
            </a:r>
            <a:r>
              <a:rPr lang="en-US" sz="1800" dirty="0"/>
              <a:t>, H., Kim, J., &amp; </a:t>
            </a:r>
            <a:r>
              <a:rPr lang="en-US" sz="1800" dirty="0" err="1"/>
              <a:t>Tagmazyan</a:t>
            </a:r>
            <a:r>
              <a:rPr lang="en-US" sz="1800" dirty="0"/>
              <a:t>, K. (2013). Treatment of stable chronic obstructive pulmonary disease: the gold </a:t>
            </a:r>
            <a:r>
              <a:rPr lang="en-US" sz="1800" dirty="0" err="1"/>
              <a:t>guidlines</a:t>
            </a:r>
            <a:r>
              <a:rPr lang="en-US" sz="1800" dirty="0"/>
              <a:t>. </a:t>
            </a:r>
            <a:r>
              <a:rPr lang="en-US" sz="1800" dirty="0" err="1"/>
              <a:t>Amarican</a:t>
            </a:r>
            <a:r>
              <a:rPr lang="en-US" sz="1800" dirty="0"/>
              <a:t> Family Physician, 88(10), 655-663. </a:t>
            </a:r>
          </a:p>
          <a:p>
            <a:r>
              <a:rPr lang="en-US" sz="1800" dirty="0" err="1" smtClean="0"/>
              <a:t>Pfieger</a:t>
            </a:r>
            <a:r>
              <a:rPr lang="en-US" sz="1800" dirty="0"/>
              <a:t>, M., Winslow, B., </a:t>
            </a:r>
            <a:r>
              <a:rPr lang="en-US" sz="1800" dirty="0" err="1"/>
              <a:t>Millls</a:t>
            </a:r>
            <a:r>
              <a:rPr lang="en-US" sz="1800" dirty="0"/>
              <a:t>, K., &amp; Dauber, I. (2011). Medical management of stable coronary </a:t>
            </a:r>
            <a:r>
              <a:rPr lang="en-US" sz="1800" dirty="0" err="1"/>
              <a:t>arter</a:t>
            </a:r>
            <a:r>
              <a:rPr lang="en-US" sz="1800" dirty="0"/>
              <a:t> disease. </a:t>
            </a:r>
            <a:r>
              <a:rPr lang="en-US" sz="1800" i="1" dirty="0"/>
              <a:t>American Family Physician</a:t>
            </a:r>
            <a:r>
              <a:rPr lang="en-US" sz="1800" dirty="0"/>
              <a:t>, </a:t>
            </a:r>
            <a:r>
              <a:rPr lang="en-US" sz="1800" i="1" dirty="0"/>
              <a:t>83</a:t>
            </a:r>
            <a:r>
              <a:rPr lang="en-US" sz="1800" dirty="0"/>
              <a:t>(7), 819-825. </a:t>
            </a:r>
            <a:endParaRPr lang="en-US" sz="1800" dirty="0" smtClean="0"/>
          </a:p>
          <a:p>
            <a:r>
              <a:rPr lang="en-US" sz="1800" dirty="0" err="1" smtClean="0"/>
              <a:t>Ripsin</a:t>
            </a:r>
            <a:r>
              <a:rPr lang="en-US" sz="1800" dirty="0" smtClean="0"/>
              <a:t>, M. , Kang, H., Urban, R. (2009). Management of blood glucose in type 2 diabetes mellitus. </a:t>
            </a:r>
            <a:r>
              <a:rPr lang="en-US" sz="1800" i="1" dirty="0" smtClean="0"/>
              <a:t> American Family Physician</a:t>
            </a:r>
            <a:r>
              <a:rPr lang="en-US" sz="1800" dirty="0" smtClean="0"/>
              <a:t>, 79(1):29-36.</a:t>
            </a:r>
          </a:p>
          <a:p>
            <a:r>
              <a:rPr lang="en-US" sz="1800" dirty="0"/>
              <a:t>Silverberg, D., </a:t>
            </a:r>
            <a:r>
              <a:rPr lang="en-US" sz="1800" dirty="0" err="1"/>
              <a:t>Iaina</a:t>
            </a:r>
            <a:r>
              <a:rPr lang="en-US" sz="1800" dirty="0"/>
              <a:t>, A., &amp; </a:t>
            </a:r>
            <a:r>
              <a:rPr lang="en-US" sz="1800" dirty="0" err="1"/>
              <a:t>Okenberg</a:t>
            </a:r>
            <a:r>
              <a:rPr lang="en-US" sz="1800" dirty="0"/>
              <a:t>, A. (2002). Treating obstructive sleep apnea improves essential hypertension and quality of life. </a:t>
            </a:r>
            <a:r>
              <a:rPr lang="en-US" sz="1800" i="1" dirty="0"/>
              <a:t>American Family Physician</a:t>
            </a:r>
            <a:r>
              <a:rPr lang="en-US" sz="1800" dirty="0"/>
              <a:t>, </a:t>
            </a:r>
            <a:r>
              <a:rPr lang="en-US" sz="1800" i="1" dirty="0"/>
              <a:t>65</a:t>
            </a:r>
            <a:r>
              <a:rPr lang="en-US" sz="1800" dirty="0"/>
              <a:t>(2), 229-237. </a:t>
            </a: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73201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“Going to jail saved my life.”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1789471"/>
            <a:ext cx="5851170" cy="438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1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Mr. Smith is a 46 year old male with a medical history of COPD, morbid obesity, HTN, DM Type II, hyperlipidemia, GERD and sleep apnea.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293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His </a:t>
            </a:r>
            <a:r>
              <a:rPr lang="en-US" dirty="0"/>
              <a:t>social history includes multiple incarcerations beginning at age 16. He has a </a:t>
            </a:r>
            <a:r>
              <a:rPr lang="en-US" dirty="0" smtClean="0"/>
              <a:t>30 </a:t>
            </a:r>
            <a:r>
              <a:rPr lang="en-US" dirty="0"/>
              <a:t>pack year history of smoking cigarettes. The patient also reports a strong history of marijuana and crack cocaine use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Mr. Smith has been incarcerated since August 2013.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Upon entering prison, Mr. Smith was: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Dependent on continuous oxygen use in addition to the CPAP he used at night. </a:t>
            </a:r>
          </a:p>
          <a:p>
            <a:r>
              <a:rPr lang="en-US" dirty="0" smtClean="0"/>
              <a:t>Not aware he was diabetic with a HgA1c of 9.</a:t>
            </a:r>
          </a:p>
          <a:p>
            <a:r>
              <a:rPr lang="en-US" dirty="0" smtClean="0"/>
              <a:t>Weighed 448.6 lbs with an increasing trend</a:t>
            </a:r>
          </a:p>
          <a:p>
            <a:r>
              <a:rPr lang="en-US" dirty="0" smtClean="0"/>
              <a:t>Could not walk more than 10ft without having to stop and rest, therefor he used a wheelchair for transportation</a:t>
            </a:r>
          </a:p>
          <a:p>
            <a:r>
              <a:rPr lang="en-US" dirty="0" smtClean="0"/>
              <a:t>Ate a high fat/high salt diet consisting of fast foods, fried foods, little to no fruits or vegetables, and drank mostly sodas.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16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Today, Mr. Smith: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Uses oxygen intermittently through out the day when needed and CPAP at night when sleeping</a:t>
            </a:r>
          </a:p>
          <a:p>
            <a:r>
              <a:rPr lang="en-US" dirty="0" smtClean="0"/>
              <a:t>Has a HgA1C of 7</a:t>
            </a:r>
          </a:p>
          <a:p>
            <a:r>
              <a:rPr lang="en-US" dirty="0" smtClean="0"/>
              <a:t>Weighs 380 lbs with a decreasing trend</a:t>
            </a:r>
          </a:p>
          <a:p>
            <a:r>
              <a:rPr lang="en-US" dirty="0" smtClean="0"/>
              <a:t>Does physical therapy daily and can walk more than 200ft independently with a walker</a:t>
            </a:r>
          </a:p>
          <a:p>
            <a:r>
              <a:rPr lang="en-US" dirty="0"/>
              <a:t>Eats a low fat/low sodium diet with no sodas and limited sugared drinks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198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1999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Continue using O2 prn, monitor O2 </a:t>
            </a:r>
            <a:r>
              <a:rPr lang="en-US" sz="1600" dirty="0" err="1" smtClean="0"/>
              <a:t>sats</a:t>
            </a:r>
            <a:r>
              <a:rPr lang="en-US" sz="1600" dirty="0" smtClean="0"/>
              <a:t> daily, continue with current medication regimen.</a:t>
            </a:r>
          </a:p>
          <a:p>
            <a:r>
              <a:rPr lang="en-US" sz="1600" dirty="0" smtClean="0"/>
              <a:t>Maintain low fat/low salt diet and continue with daily physical therapy exercise regimen.</a:t>
            </a:r>
          </a:p>
          <a:p>
            <a:r>
              <a:rPr lang="en-US" sz="1600" dirty="0" smtClean="0"/>
              <a:t>Monitor VS daily, continue with current medication regimen.</a:t>
            </a:r>
          </a:p>
          <a:p>
            <a:r>
              <a:rPr lang="en-US" sz="1600" dirty="0" smtClean="0"/>
              <a:t>Continue diet and exercise plan, oral medications, monitor HgA1C every 3 months.</a:t>
            </a:r>
          </a:p>
          <a:p>
            <a:r>
              <a:rPr lang="en-US" sz="1600" dirty="0" smtClean="0"/>
              <a:t>Monitor lipid panel every 6 months, continue with current medication.</a:t>
            </a:r>
          </a:p>
          <a:p>
            <a:r>
              <a:rPr lang="en-US" sz="1600" dirty="0" smtClean="0"/>
              <a:t>Monitor for signs of reflux and continue with medication.</a:t>
            </a:r>
          </a:p>
          <a:p>
            <a:r>
              <a:rPr lang="en-US" sz="1600" dirty="0" smtClean="0"/>
              <a:t>Continue using CPAP at night, monitor O2 </a:t>
            </a:r>
            <a:r>
              <a:rPr lang="en-US" sz="1600" dirty="0" err="1" smtClean="0"/>
              <a:t>sats</a:t>
            </a:r>
            <a:r>
              <a:rPr lang="en-US" sz="1600" dirty="0" smtClean="0"/>
              <a:t>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COPD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Morbi</a:t>
            </a:r>
            <a:r>
              <a:rPr lang="en-US" dirty="0"/>
              <a:t>d</a:t>
            </a:r>
            <a:r>
              <a:rPr lang="en-US" dirty="0" smtClean="0"/>
              <a:t> Obesity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HTN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Hyperlipidemia</a:t>
            </a:r>
          </a:p>
          <a:p>
            <a:endParaRPr lang="en-US" dirty="0"/>
          </a:p>
          <a:p>
            <a:r>
              <a:rPr lang="en-US" dirty="0" smtClean="0"/>
              <a:t>GERD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Sleep apnea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49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Teaching/Health promotion</a:t>
            </a:r>
          </a:p>
          <a:p>
            <a:r>
              <a:rPr lang="en-US" dirty="0" smtClean="0"/>
              <a:t>Smoking cessation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Medications</a:t>
            </a:r>
          </a:p>
          <a:p>
            <a:pPr lvl="1"/>
            <a:r>
              <a:rPr lang="en-US" dirty="0" smtClean="0"/>
              <a:t>Albuterol2.5mg/3ml </a:t>
            </a:r>
            <a:r>
              <a:rPr lang="en-US" dirty="0"/>
              <a:t>Q6H </a:t>
            </a:r>
            <a:r>
              <a:rPr lang="en-US" dirty="0" smtClean="0"/>
              <a:t>prn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ipratropium 0.02% nebulizer treatment Q6H prn </a:t>
            </a:r>
            <a:endParaRPr lang="en-US" dirty="0" smtClean="0"/>
          </a:p>
          <a:p>
            <a:pPr lvl="1"/>
            <a:r>
              <a:rPr lang="en-US" dirty="0" smtClean="0"/>
              <a:t>Advair </a:t>
            </a:r>
            <a:r>
              <a:rPr lang="en-US" dirty="0"/>
              <a:t>250/50mcg 1 puff BID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370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Moderate </a:t>
            </a:r>
            <a:r>
              <a:rPr lang="en-US" dirty="0"/>
              <a:t>weight loss (7% body weight) </a:t>
            </a:r>
          </a:p>
          <a:p>
            <a:r>
              <a:rPr lang="en-US" dirty="0"/>
              <a:t>Regular physical activity (150 min/</a:t>
            </a:r>
            <a:r>
              <a:rPr lang="en-US" dirty="0" err="1"/>
              <a:t>wk</a:t>
            </a:r>
            <a:r>
              <a:rPr lang="en-US" dirty="0" smtClean="0"/>
              <a:t>) </a:t>
            </a:r>
          </a:p>
          <a:p>
            <a:r>
              <a:rPr lang="en-US" dirty="0"/>
              <a:t>Dietary strategies, including reduced caloric and fat </a:t>
            </a:r>
            <a:r>
              <a:rPr lang="en-US" dirty="0" smtClean="0"/>
              <a:t>intake</a:t>
            </a:r>
          </a:p>
          <a:p>
            <a:r>
              <a:rPr lang="en-US" dirty="0"/>
              <a:t>Achieve dietary fiber intake of 14 g/1,000 kcal and whole grains 50% of grain intake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50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302</TotalTime>
  <Words>721</Words>
  <Application>Microsoft Office PowerPoint</Application>
  <PresentationFormat>On-screen Show (4:3)</PresentationFormat>
  <Paragraphs>122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Slide 1</vt:lpstr>
      <vt:lpstr>“Going to jail saved my life.” </vt:lpstr>
      <vt:lpstr>Slide 3</vt:lpstr>
      <vt:lpstr>Slide 4</vt:lpstr>
      <vt:lpstr>Slide 5</vt:lpstr>
      <vt:lpstr>Slide 6</vt:lpstr>
      <vt:lpstr>Plan of Care</vt:lpstr>
      <vt:lpstr>COPD</vt:lpstr>
      <vt:lpstr>Obesity</vt:lpstr>
      <vt:lpstr>Hypertension</vt:lpstr>
      <vt:lpstr>Diabetes Type II</vt:lpstr>
      <vt:lpstr>Hyperlipidemia</vt:lpstr>
      <vt:lpstr>GERD</vt:lpstr>
      <vt:lpstr>Sleep Apnea</vt:lpstr>
      <vt:lpstr>References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</dc:creator>
  <cp:lastModifiedBy>Elizabeth Lopez</cp:lastModifiedBy>
  <cp:revision>35</cp:revision>
  <dcterms:created xsi:type="dcterms:W3CDTF">2014-01-27T17:25:04Z</dcterms:created>
  <dcterms:modified xsi:type="dcterms:W3CDTF">2014-03-19T18:40:58Z</dcterms:modified>
</cp:coreProperties>
</file>